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6" r:id="rId5"/>
    <p:sldId id="260" r:id="rId6"/>
    <p:sldId id="267" r:id="rId7"/>
    <p:sldId id="268" r:id="rId8"/>
    <p:sldId id="262" r:id="rId9"/>
    <p:sldId id="263" r:id="rId10"/>
    <p:sldId id="258" r:id="rId11"/>
    <p:sldId id="269" r:id="rId12"/>
    <p:sldId id="270"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BDF61F5-C6B3-4739-815C-4E698712D301}" type="datetimeFigureOut">
              <a:rPr lang="en-US" smtClean="0"/>
              <a:t>3/9/2023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23F9A3-3DC0-4265-8A25-B82082597B7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10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F61F5-C6B3-4739-815C-4E698712D301}"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41660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F61F5-C6B3-4739-815C-4E698712D301}"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160330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F61F5-C6B3-4739-815C-4E698712D301}"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160754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DF61F5-C6B3-4739-815C-4E698712D301}"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3F9A3-3DC0-4265-8A25-B82082597B7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16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DF61F5-C6B3-4739-815C-4E698712D301}"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366241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F61F5-C6B3-4739-815C-4E698712D301}"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361640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DF61F5-C6B3-4739-815C-4E698712D301}"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21758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F61F5-C6B3-4739-815C-4E698712D301}"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95098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F61F5-C6B3-4739-815C-4E698712D301}"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5812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F61F5-C6B3-4739-815C-4E698712D301}"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3F9A3-3DC0-4265-8A25-B82082597B7B}" type="slidenum">
              <a:rPr lang="en-US" smtClean="0"/>
              <a:t>‹#›</a:t>
            </a:fld>
            <a:endParaRPr lang="en-US"/>
          </a:p>
        </p:txBody>
      </p:sp>
    </p:spTree>
    <p:extLst>
      <p:ext uri="{BB962C8B-B14F-4D97-AF65-F5344CB8AC3E}">
        <p14:creationId xmlns:p14="http://schemas.microsoft.com/office/powerpoint/2010/main" val="341150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BDF61F5-C6B3-4739-815C-4E698712D301}" type="datetimeFigureOut">
              <a:rPr lang="en-US" smtClean="0"/>
              <a:t>3/9/2023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23F9A3-3DC0-4265-8A25-B82082597B7B}" type="slidenum">
              <a:rPr lang="en-US" smtClean="0"/>
              <a:t>‹#›</a:t>
            </a:fld>
            <a:endParaRPr lang="en-US"/>
          </a:p>
        </p:txBody>
      </p:sp>
    </p:spTree>
    <p:extLst>
      <p:ext uri="{BB962C8B-B14F-4D97-AF65-F5344CB8AC3E}">
        <p14:creationId xmlns:p14="http://schemas.microsoft.com/office/powerpoint/2010/main" val="2358393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8CCB-B5DF-4B09-8AED-FB6017679A0D}"/>
              </a:ext>
            </a:extLst>
          </p:cNvPr>
          <p:cNvSpPr>
            <a:spLocks noGrp="1"/>
          </p:cNvSpPr>
          <p:nvPr>
            <p:ph type="ctrTitle"/>
          </p:nvPr>
        </p:nvSpPr>
        <p:spPr>
          <a:xfrm>
            <a:off x="446595" y="502920"/>
            <a:ext cx="11293730" cy="2926080"/>
          </a:xfrm>
        </p:spPr>
        <p:txBody>
          <a:bodyPr>
            <a:normAutofit/>
          </a:bodyPr>
          <a:lstStyle/>
          <a:p>
            <a:r>
              <a:rPr lang="en-US" sz="6600" dirty="0"/>
              <a:t>Heritage Project Grant Workshop – 2023-2024</a:t>
            </a:r>
          </a:p>
        </p:txBody>
      </p:sp>
      <p:sp>
        <p:nvSpPr>
          <p:cNvPr id="3" name="Subtitle 2">
            <a:extLst>
              <a:ext uri="{FF2B5EF4-FFF2-40B4-BE49-F238E27FC236}">
                <a16:creationId xmlns:a16="http://schemas.microsoft.com/office/drawing/2014/main" id="{13C216A9-64A6-4572-BBF6-D40862F45AAA}"/>
              </a:ext>
            </a:extLst>
          </p:cNvPr>
          <p:cNvSpPr>
            <a:spLocks noGrp="1"/>
          </p:cNvSpPr>
          <p:nvPr>
            <p:ph type="subTitle" idx="1"/>
          </p:nvPr>
        </p:nvSpPr>
        <p:spPr>
          <a:xfrm>
            <a:off x="1709530" y="4083657"/>
            <a:ext cx="8767860" cy="2271423"/>
          </a:xfrm>
        </p:spPr>
        <p:txBody>
          <a:bodyPr>
            <a:normAutofit/>
          </a:bodyPr>
          <a:lstStyle/>
          <a:p>
            <a:pPr>
              <a:lnSpc>
                <a:spcPct val="100000"/>
              </a:lnSpc>
            </a:pPr>
            <a:r>
              <a:rPr lang="en-US" dirty="0"/>
              <a:t>City of Tacoma Historic Preservation Office</a:t>
            </a:r>
          </a:p>
          <a:p>
            <a:pPr>
              <a:lnSpc>
                <a:spcPct val="100000"/>
              </a:lnSpc>
            </a:pPr>
            <a:endParaRPr lang="en-US" dirty="0"/>
          </a:p>
          <a:p>
            <a:pPr>
              <a:lnSpc>
                <a:spcPct val="100000"/>
              </a:lnSpc>
            </a:pPr>
            <a:r>
              <a:rPr lang="en-US" dirty="0"/>
              <a:t>Reuben McKnight, Historic Preservation Officer</a:t>
            </a:r>
          </a:p>
          <a:p>
            <a:pPr>
              <a:lnSpc>
                <a:spcPct val="100000"/>
              </a:lnSpc>
            </a:pPr>
            <a:r>
              <a:rPr lang="en-US" dirty="0"/>
              <a:t>Susan Johnson, Historic Preservation Analyst</a:t>
            </a:r>
          </a:p>
        </p:txBody>
      </p:sp>
      <p:pic>
        <p:nvPicPr>
          <p:cNvPr id="5" name="Picture 4" descr="Logo&#10;&#10;Description automatically generated with medium confidence">
            <a:extLst>
              <a:ext uri="{FF2B5EF4-FFF2-40B4-BE49-F238E27FC236}">
                <a16:creationId xmlns:a16="http://schemas.microsoft.com/office/drawing/2014/main" id="{7269AFF7-D7DE-4FAC-95C1-19C70402D327}"/>
              </a:ext>
            </a:extLst>
          </p:cNvPr>
          <p:cNvPicPr>
            <a:picLocks noChangeAspect="1"/>
          </p:cNvPicPr>
          <p:nvPr/>
        </p:nvPicPr>
        <p:blipFill rotWithShape="1">
          <a:blip r:embed="rId2">
            <a:extLst>
              <a:ext uri="{28A0092B-C50C-407E-A947-70E740481C1C}">
                <a14:useLocalDpi xmlns:a14="http://schemas.microsoft.com/office/drawing/2010/main" val="0"/>
              </a:ext>
            </a:extLst>
          </a:blip>
          <a:srcRect l="32813" t="9722" r="33333" b="10995"/>
          <a:stretch/>
        </p:blipFill>
        <p:spPr>
          <a:xfrm>
            <a:off x="397890" y="4748768"/>
            <a:ext cx="1424180" cy="1751012"/>
          </a:xfrm>
          <a:prstGeom prst="rect">
            <a:avLst/>
          </a:prstGeom>
        </p:spPr>
      </p:pic>
      <p:pic>
        <p:nvPicPr>
          <p:cNvPr id="7" name="Picture 6" descr="A clock tower on a building&#10;&#10;Description automatically generated with medium confidence">
            <a:extLst>
              <a:ext uri="{FF2B5EF4-FFF2-40B4-BE49-F238E27FC236}">
                <a16:creationId xmlns:a16="http://schemas.microsoft.com/office/drawing/2014/main" id="{91D0C472-FD6A-45C8-BFBB-A2B5676D0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055" y="4794805"/>
            <a:ext cx="1704975" cy="1704975"/>
          </a:xfrm>
          <a:prstGeom prst="rect">
            <a:avLst/>
          </a:prstGeom>
        </p:spPr>
      </p:pic>
    </p:spTree>
    <p:extLst>
      <p:ext uri="{BB962C8B-B14F-4D97-AF65-F5344CB8AC3E}">
        <p14:creationId xmlns:p14="http://schemas.microsoft.com/office/powerpoint/2010/main" val="181223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C5B5FA5-19AF-46C9-BEE5-FF4F509E2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2C162E4B-773B-41AA-BD90-3EE2C721E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5FB5DD-2BD8-4EA4-896C-C34AB7BFC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432D18-F1E1-47E6-ACFE-7525A165D9D0}"/>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6100" b="1" cap="all" dirty="0">
                <a:solidFill>
                  <a:srgbClr val="FFFFFF"/>
                </a:solidFill>
              </a:rPr>
              <a:t>Example #1</a:t>
            </a:r>
          </a:p>
        </p:txBody>
      </p:sp>
      <p:sp>
        <p:nvSpPr>
          <p:cNvPr id="22" name="Rectangle 21">
            <a:extLst>
              <a:ext uri="{FF2B5EF4-FFF2-40B4-BE49-F238E27FC236}">
                <a16:creationId xmlns:a16="http://schemas.microsoft.com/office/drawing/2014/main" id="{118FEBC3-D934-4EF0-AF44-996F1EAC4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A picture containing sky, outdoor, person, people&#10;&#10;Description automatically generated">
            <a:extLst>
              <a:ext uri="{FF2B5EF4-FFF2-40B4-BE49-F238E27FC236}">
                <a16:creationId xmlns:a16="http://schemas.microsoft.com/office/drawing/2014/main" id="{E87C08A9-1A2F-4CCF-B3D6-75E034664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08" y="1275834"/>
            <a:ext cx="3991246" cy="2235096"/>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A35FE7BE-B10D-4699-8256-27F87E182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637" y="566060"/>
            <a:ext cx="2536725" cy="3513310"/>
          </a:xfrm>
          <a:prstGeom prst="rect">
            <a:avLst/>
          </a:prstGeom>
        </p:spPr>
      </p:pic>
      <p:pic>
        <p:nvPicPr>
          <p:cNvPr id="5" name="Content Placeholder 4" descr="A picture containing sky, outdoor, track, traveling&#10;&#10;Description automatically generated">
            <a:extLst>
              <a:ext uri="{FF2B5EF4-FFF2-40B4-BE49-F238E27FC236}">
                <a16:creationId xmlns:a16="http://schemas.microsoft.com/office/drawing/2014/main" id="{9F43DC32-B1DA-46F1-9A2C-A0A9DAF858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81070" y="840909"/>
            <a:ext cx="3965122" cy="2770447"/>
          </a:xfrm>
          <a:prstGeom prst="rect">
            <a:avLst/>
          </a:prstGeom>
        </p:spPr>
      </p:pic>
      <p:sp>
        <p:nvSpPr>
          <p:cNvPr id="10" name="TextBox 9">
            <a:extLst>
              <a:ext uri="{FF2B5EF4-FFF2-40B4-BE49-F238E27FC236}">
                <a16:creationId xmlns:a16="http://schemas.microsoft.com/office/drawing/2014/main" id="{8DB0D491-FD4D-4ADC-A09A-4F5B69136B5A}"/>
              </a:ext>
            </a:extLst>
          </p:cNvPr>
          <p:cNvSpPr txBox="1"/>
          <p:nvPr/>
        </p:nvSpPr>
        <p:spPr>
          <a:xfrm>
            <a:off x="1549504" y="5645609"/>
            <a:ext cx="9085372" cy="646331"/>
          </a:xfrm>
          <a:prstGeom prst="rect">
            <a:avLst/>
          </a:prstGeom>
          <a:noFill/>
        </p:spPr>
        <p:txBody>
          <a:bodyPr wrap="square" rtlCol="0">
            <a:spAutoFit/>
          </a:bodyPr>
          <a:lstStyle/>
          <a:p>
            <a:pPr algn="ctr"/>
            <a:r>
              <a:rPr lang="en-US" sz="3600" dirty="0">
                <a:solidFill>
                  <a:schemeClr val="bg1"/>
                </a:solidFill>
                <a:latin typeface="+mj-lt"/>
              </a:rPr>
              <a:t>Metro Parks’ </a:t>
            </a:r>
            <a:r>
              <a:rPr lang="en-US" sz="3600" i="1" dirty="0">
                <a:solidFill>
                  <a:schemeClr val="bg1"/>
                </a:solidFill>
                <a:latin typeface="+mj-lt"/>
              </a:rPr>
              <a:t>Ghost Timbre </a:t>
            </a:r>
            <a:r>
              <a:rPr lang="en-US" sz="3600" dirty="0">
                <a:solidFill>
                  <a:schemeClr val="bg1"/>
                </a:solidFill>
                <a:latin typeface="+mj-lt"/>
              </a:rPr>
              <a:t>at Dickman Mill Park</a:t>
            </a:r>
          </a:p>
        </p:txBody>
      </p:sp>
    </p:spTree>
    <p:extLst>
      <p:ext uri="{BB962C8B-B14F-4D97-AF65-F5344CB8AC3E}">
        <p14:creationId xmlns:p14="http://schemas.microsoft.com/office/powerpoint/2010/main" val="94556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4550C4-09EA-444B-92A5-495823AD813B}"/>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6100" b="1" cap="all" dirty="0">
                <a:solidFill>
                  <a:srgbClr val="FFFFFF"/>
                </a:solidFill>
              </a:rPr>
              <a:t>Example #2</a:t>
            </a:r>
          </a:p>
        </p:txBody>
      </p:sp>
      <p:sp>
        <p:nvSpPr>
          <p:cNvPr id="20" name="Rectangle 19">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Timeline&#10;&#10;Description automatically generated">
            <a:extLst>
              <a:ext uri="{FF2B5EF4-FFF2-40B4-BE49-F238E27FC236}">
                <a16:creationId xmlns:a16="http://schemas.microsoft.com/office/drawing/2014/main" id="{96F54325-308C-4AFC-B67F-FEE8DF60C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401" y="921826"/>
            <a:ext cx="5219361" cy="2596632"/>
          </a:xfrm>
          <a:prstGeom prst="rect">
            <a:avLst/>
          </a:prstGeom>
        </p:spPr>
      </p:pic>
      <p:pic>
        <p:nvPicPr>
          <p:cNvPr id="7" name="Picture 6" descr="A picture containing text, book, mountain&#10;&#10;Description automatically generated">
            <a:extLst>
              <a:ext uri="{FF2B5EF4-FFF2-40B4-BE49-F238E27FC236}">
                <a16:creationId xmlns:a16="http://schemas.microsoft.com/office/drawing/2014/main" id="{6F5FA8BF-2F35-48DD-A368-512AF985D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054" y="686318"/>
            <a:ext cx="3062795" cy="3047482"/>
          </a:xfrm>
          <a:prstGeom prst="rect">
            <a:avLst/>
          </a:prstGeom>
        </p:spPr>
      </p:pic>
      <p:sp>
        <p:nvSpPr>
          <p:cNvPr id="8" name="TextBox 7">
            <a:extLst>
              <a:ext uri="{FF2B5EF4-FFF2-40B4-BE49-F238E27FC236}">
                <a16:creationId xmlns:a16="http://schemas.microsoft.com/office/drawing/2014/main" id="{EDEB0FB8-E055-4177-A50E-9854A2C6D391}"/>
              </a:ext>
            </a:extLst>
          </p:cNvPr>
          <p:cNvSpPr txBox="1"/>
          <p:nvPr/>
        </p:nvSpPr>
        <p:spPr>
          <a:xfrm>
            <a:off x="669290" y="5488722"/>
            <a:ext cx="10845800" cy="1077218"/>
          </a:xfrm>
          <a:prstGeom prst="rect">
            <a:avLst/>
          </a:prstGeom>
          <a:noFill/>
        </p:spPr>
        <p:txBody>
          <a:bodyPr wrap="square" rtlCol="0">
            <a:spAutoFit/>
          </a:bodyPr>
          <a:lstStyle/>
          <a:p>
            <a:pPr algn="ctr"/>
            <a:r>
              <a:rPr lang="en-US" sz="3200" dirty="0">
                <a:solidFill>
                  <a:schemeClr val="bg1"/>
                </a:solidFill>
                <a:latin typeface="+mj-lt"/>
              </a:rPr>
              <a:t>Fort Nisqually’s “Puget Sound Treaty War” Panel and “Indigenous Voices” Podcast</a:t>
            </a:r>
          </a:p>
        </p:txBody>
      </p:sp>
    </p:spTree>
    <p:extLst>
      <p:ext uri="{BB962C8B-B14F-4D97-AF65-F5344CB8AC3E}">
        <p14:creationId xmlns:p14="http://schemas.microsoft.com/office/powerpoint/2010/main" val="16532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C5B5FA5-19AF-46C9-BEE5-FF4F509E2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2C162E4B-773B-41AA-BD90-3EE2C721E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5FB5DD-2BD8-4EA4-896C-C34AB7BFC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136E7F-2EF3-4E9D-95A3-21C901CB5B50}"/>
              </a:ext>
            </a:extLst>
          </p:cNvPr>
          <p:cNvSpPr>
            <a:spLocks noGrp="1"/>
          </p:cNvSpPr>
          <p:nvPr>
            <p:ph type="title"/>
          </p:nvPr>
        </p:nvSpPr>
        <p:spPr>
          <a:xfrm>
            <a:off x="1108710" y="4136578"/>
            <a:ext cx="9966960" cy="1325880"/>
          </a:xfrm>
        </p:spPr>
        <p:txBody>
          <a:bodyPr vert="horz" lIns="91440" tIns="45720" rIns="91440" bIns="45720" rtlCol="0" anchor="b">
            <a:normAutofit/>
          </a:bodyPr>
          <a:lstStyle/>
          <a:p>
            <a:pPr algn="ctr">
              <a:lnSpc>
                <a:spcPct val="85000"/>
              </a:lnSpc>
            </a:pPr>
            <a:r>
              <a:rPr lang="en-US" sz="6100" b="1" cap="all" dirty="0">
                <a:solidFill>
                  <a:srgbClr val="FFFFFF"/>
                </a:solidFill>
              </a:rPr>
              <a:t>Example #3</a:t>
            </a:r>
          </a:p>
        </p:txBody>
      </p:sp>
      <p:sp>
        <p:nvSpPr>
          <p:cNvPr id="22" name="Rectangle 21">
            <a:extLst>
              <a:ext uri="{FF2B5EF4-FFF2-40B4-BE49-F238E27FC236}">
                <a16:creationId xmlns:a16="http://schemas.microsoft.com/office/drawing/2014/main" id="{118FEBC3-D934-4EF0-AF44-996F1EAC4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Text, letter&#10;&#10;Description automatically generated">
            <a:extLst>
              <a:ext uri="{FF2B5EF4-FFF2-40B4-BE49-F238E27FC236}">
                <a16:creationId xmlns:a16="http://schemas.microsoft.com/office/drawing/2014/main" id="{5BCE176E-5951-4917-BB53-D08F7DED1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74" y="1025276"/>
            <a:ext cx="3427758" cy="2433708"/>
          </a:xfrm>
          <a:prstGeom prst="rect">
            <a:avLst/>
          </a:prstGeom>
        </p:spPr>
      </p:pic>
      <p:pic>
        <p:nvPicPr>
          <p:cNvPr id="5" name="Content Placeholder 4" descr="Text&#10;&#10;Description automatically generated with low confidence">
            <a:extLst>
              <a:ext uri="{FF2B5EF4-FFF2-40B4-BE49-F238E27FC236}">
                <a16:creationId xmlns:a16="http://schemas.microsoft.com/office/drawing/2014/main" id="{A6680A1D-21C0-4925-A034-1887FF6488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8959" y="708306"/>
            <a:ext cx="2418636" cy="304748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D848F09-62F9-40DC-AF1C-DCDBEC500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398" y="708306"/>
            <a:ext cx="3405007" cy="3047482"/>
          </a:xfrm>
          <a:prstGeom prst="rect">
            <a:avLst/>
          </a:prstGeom>
        </p:spPr>
      </p:pic>
      <p:sp>
        <p:nvSpPr>
          <p:cNvPr id="10" name="TextBox 9">
            <a:extLst>
              <a:ext uri="{FF2B5EF4-FFF2-40B4-BE49-F238E27FC236}">
                <a16:creationId xmlns:a16="http://schemas.microsoft.com/office/drawing/2014/main" id="{BC11CFB9-AAC9-47BB-8AB0-ADB43491211B}"/>
              </a:ext>
            </a:extLst>
          </p:cNvPr>
          <p:cNvSpPr txBox="1"/>
          <p:nvPr/>
        </p:nvSpPr>
        <p:spPr>
          <a:xfrm>
            <a:off x="1489087" y="5663276"/>
            <a:ext cx="9058379" cy="646331"/>
          </a:xfrm>
          <a:prstGeom prst="rect">
            <a:avLst/>
          </a:prstGeom>
          <a:noFill/>
        </p:spPr>
        <p:txBody>
          <a:bodyPr wrap="square" rtlCol="0">
            <a:spAutoFit/>
          </a:bodyPr>
          <a:lstStyle/>
          <a:p>
            <a:r>
              <a:rPr lang="en-US" sz="3600" dirty="0" err="1">
                <a:solidFill>
                  <a:schemeClr val="bg1"/>
                </a:solidFill>
                <a:latin typeface="+mj-lt"/>
              </a:rPr>
              <a:t>HistoryLink’s</a:t>
            </a:r>
            <a:r>
              <a:rPr lang="en-US" sz="3600" dirty="0">
                <a:solidFill>
                  <a:schemeClr val="bg1"/>
                </a:solidFill>
                <a:latin typeface="+mj-lt"/>
              </a:rPr>
              <a:t> Tacoma Walking Tour and Articles</a:t>
            </a:r>
          </a:p>
        </p:txBody>
      </p:sp>
    </p:spTree>
    <p:extLst>
      <p:ext uri="{BB962C8B-B14F-4D97-AF65-F5344CB8AC3E}">
        <p14:creationId xmlns:p14="http://schemas.microsoft.com/office/powerpoint/2010/main" val="112210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3FEC-C009-4FC2-A830-81A3ED553797}"/>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08FDD717-89D7-444D-A833-10E4DB4E15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387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1A30-E127-40C4-8ABB-519EBBF55C5A}"/>
              </a:ext>
            </a:extLst>
          </p:cNvPr>
          <p:cNvSpPr>
            <a:spLocks noGrp="1"/>
          </p:cNvSpPr>
          <p:nvPr>
            <p:ph type="title"/>
          </p:nvPr>
        </p:nvSpPr>
        <p:spPr/>
        <p:txBody>
          <a:bodyPr/>
          <a:lstStyle/>
          <a:p>
            <a:r>
              <a:rPr lang="en-US" dirty="0"/>
              <a:t>What is the Heritage Grant Program?</a:t>
            </a:r>
          </a:p>
        </p:txBody>
      </p:sp>
      <p:sp>
        <p:nvSpPr>
          <p:cNvPr id="3" name="Content Placeholder 2">
            <a:extLst>
              <a:ext uri="{FF2B5EF4-FFF2-40B4-BE49-F238E27FC236}">
                <a16:creationId xmlns:a16="http://schemas.microsoft.com/office/drawing/2014/main" id="{464D527A-B953-4FEE-BB8E-071E15010BDF}"/>
              </a:ext>
            </a:extLst>
          </p:cNvPr>
          <p:cNvSpPr>
            <a:spLocks noGrp="1"/>
          </p:cNvSpPr>
          <p:nvPr>
            <p:ph idx="1"/>
          </p:nvPr>
        </p:nvSpPr>
        <p:spPr/>
        <p:txBody>
          <a:bodyPr/>
          <a:lstStyle/>
          <a:p>
            <a:r>
              <a:rPr lang="en-US" dirty="0"/>
              <a:t>Created in 2016</a:t>
            </a:r>
          </a:p>
          <a:p>
            <a:r>
              <a:rPr lang="en-US" dirty="0"/>
              <a:t>The Heritage Grant Program is intended to support non-capital projects that increase public awareness of and access to Tacoma’s history. </a:t>
            </a:r>
          </a:p>
          <a:p>
            <a:r>
              <a:rPr lang="en-US" b="0" i="0" dirty="0">
                <a:effectLst/>
                <a:latin typeface="Calibri" panose="020F0502020204030204" pitchFamily="34" charset="0"/>
                <a:ea typeface="Times New Roman" panose="02020603050405020304" pitchFamily="18" charset="0"/>
                <a:cs typeface="Times New Roman" panose="02020603050405020304" pitchFamily="18" charset="0"/>
              </a:rPr>
              <a:t>Funding for Heritage Projects is determined through a competitive application process, reviewed by a volunteer panel and approved by the Landmarks Commission. </a:t>
            </a:r>
          </a:p>
          <a:p>
            <a:r>
              <a:rPr lang="en-US" dirty="0">
                <a:latin typeface="Calibri" panose="020F0502020204030204" pitchFamily="34" charset="0"/>
                <a:ea typeface="Times New Roman" panose="02020603050405020304" pitchFamily="18" charset="0"/>
                <a:cs typeface="Times New Roman" panose="02020603050405020304" pitchFamily="18" charset="0"/>
              </a:rPr>
              <a:t>A</a:t>
            </a:r>
            <a:r>
              <a:rPr lang="en-US" b="0" i="0" dirty="0">
                <a:effectLst/>
                <a:latin typeface="Calibri" panose="020F0502020204030204" pitchFamily="34" charset="0"/>
                <a:ea typeface="Times New Roman" panose="02020603050405020304" pitchFamily="18" charset="0"/>
                <a:cs typeface="Times New Roman" panose="02020603050405020304" pitchFamily="18" charset="0"/>
              </a:rPr>
              <a:t>wards will be based on the evaluation criteria. </a:t>
            </a:r>
            <a:endParaRPr lang="en-US"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96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CD8C-D77A-47B9-BFB4-24C4377DEE4F}"/>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E096309E-DAA6-4BC5-933E-982B478562EC}"/>
              </a:ext>
            </a:extLst>
          </p:cNvPr>
          <p:cNvSpPr>
            <a:spLocks noGrp="1"/>
          </p:cNvSpPr>
          <p:nvPr>
            <p:ph idx="1"/>
          </p:nvPr>
        </p:nvSpPr>
        <p:spPr/>
        <p:txBody>
          <a:bodyPr>
            <a:normAutofit fontScale="92500" lnSpcReduction="10000"/>
          </a:bodyPr>
          <a:lstStyle/>
          <a:p>
            <a:r>
              <a:rPr lang="en-US" i="1" dirty="0"/>
              <a:t>Who </a:t>
            </a:r>
            <a:r>
              <a:rPr lang="en-US" dirty="0"/>
              <a:t>is eligible:</a:t>
            </a:r>
          </a:p>
          <a:p>
            <a:pPr lvl="1"/>
            <a:r>
              <a:rPr lang="en-US" dirty="0"/>
              <a:t>Private non-profits with any 501(c) designation </a:t>
            </a:r>
          </a:p>
          <a:p>
            <a:pPr lvl="1"/>
            <a:r>
              <a:rPr lang="en-US" dirty="0"/>
              <a:t>Community organizations</a:t>
            </a:r>
          </a:p>
          <a:p>
            <a:pPr lvl="1"/>
            <a:r>
              <a:rPr lang="en-US" dirty="0"/>
              <a:t>Public agencies and educational institutions </a:t>
            </a:r>
          </a:p>
          <a:p>
            <a:r>
              <a:rPr lang="en-US" i="1" dirty="0"/>
              <a:t>What projects </a:t>
            </a:r>
            <a:r>
              <a:rPr lang="en-US" dirty="0"/>
              <a:t>are eligible:</a:t>
            </a:r>
          </a:p>
          <a:p>
            <a:pPr lvl="1"/>
            <a:r>
              <a:rPr lang="en-US" dirty="0"/>
              <a:t>Exhibitions, workshops, events or educational activities</a:t>
            </a:r>
          </a:p>
          <a:p>
            <a:pPr lvl="1"/>
            <a:r>
              <a:rPr lang="en-US" dirty="0"/>
              <a:t>Development and production of interpretive materials</a:t>
            </a:r>
          </a:p>
          <a:p>
            <a:pPr lvl="1"/>
            <a:r>
              <a:rPr lang="en-US" dirty="0"/>
              <a:t>Professional services required to research a historical publication or register nomination</a:t>
            </a:r>
          </a:p>
          <a:p>
            <a:pPr lvl="1"/>
            <a:r>
              <a:rPr lang="en-US" dirty="0"/>
              <a:t>Documentation of an artifact or historical site, an historic site assessment</a:t>
            </a:r>
          </a:p>
          <a:p>
            <a:pPr lvl="1"/>
            <a:r>
              <a:rPr lang="en-US" dirty="0"/>
              <a:t>Conservation supplies and equipment</a:t>
            </a:r>
          </a:p>
          <a:p>
            <a:pPr lvl="1"/>
            <a:r>
              <a:rPr lang="en-US" dirty="0"/>
              <a:t>Staff/volunteer training (not including travel or lodging) for organizations for which heritage or historic preservation is its primary mission</a:t>
            </a:r>
          </a:p>
          <a:p>
            <a:endParaRPr lang="en-US" dirty="0"/>
          </a:p>
          <a:p>
            <a:endParaRPr lang="en-US" dirty="0"/>
          </a:p>
          <a:p>
            <a:endParaRPr lang="en-US" dirty="0"/>
          </a:p>
          <a:p>
            <a:endParaRPr lang="en-US" i="1" dirty="0"/>
          </a:p>
          <a:p>
            <a:endParaRPr lang="en-US" dirty="0"/>
          </a:p>
        </p:txBody>
      </p:sp>
    </p:spTree>
    <p:extLst>
      <p:ext uri="{BB962C8B-B14F-4D97-AF65-F5344CB8AC3E}">
        <p14:creationId xmlns:p14="http://schemas.microsoft.com/office/powerpoint/2010/main" val="285881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33D7-70EE-49C1-88AE-EA8AEB7F6882}"/>
              </a:ext>
            </a:extLst>
          </p:cNvPr>
          <p:cNvSpPr>
            <a:spLocks noGrp="1"/>
          </p:cNvSpPr>
          <p:nvPr>
            <p:ph type="title"/>
          </p:nvPr>
        </p:nvSpPr>
        <p:spPr/>
        <p:txBody>
          <a:bodyPr/>
          <a:lstStyle/>
          <a:p>
            <a:r>
              <a:rPr lang="en-US" dirty="0"/>
              <a:t>Ineligible Projects &amp; Expenses</a:t>
            </a:r>
          </a:p>
        </p:txBody>
      </p:sp>
      <p:sp>
        <p:nvSpPr>
          <p:cNvPr id="3" name="Content Placeholder 2">
            <a:extLst>
              <a:ext uri="{FF2B5EF4-FFF2-40B4-BE49-F238E27FC236}">
                <a16:creationId xmlns:a16="http://schemas.microsoft.com/office/drawing/2014/main" id="{25475C4D-A7DF-4477-A861-18904ACEEDB9}"/>
              </a:ext>
            </a:extLst>
          </p:cNvPr>
          <p:cNvSpPr>
            <a:spLocks noGrp="1"/>
          </p:cNvSpPr>
          <p:nvPr>
            <p:ph sz="half" idx="1"/>
          </p:nvPr>
        </p:nvSpPr>
        <p:spPr>
          <a:xfrm>
            <a:off x="1143000" y="2057398"/>
            <a:ext cx="4754880" cy="4381501"/>
          </a:xfrm>
        </p:spPr>
        <p:txBody>
          <a:bodyPr>
            <a:normAutofit fontScale="55000" lnSpcReduction="20000"/>
          </a:bodyPr>
          <a:lstStyle/>
          <a:p>
            <a:pPr>
              <a:lnSpc>
                <a:spcPct val="120000"/>
              </a:lnSpc>
            </a:pPr>
            <a:r>
              <a:rPr lang="en-US" sz="2900" dirty="0"/>
              <a:t>General operating expenses or overhead costs </a:t>
            </a:r>
          </a:p>
          <a:p>
            <a:pPr>
              <a:lnSpc>
                <a:spcPct val="120000"/>
              </a:lnSpc>
            </a:pPr>
            <a:r>
              <a:rPr lang="en-US" sz="2900" dirty="0"/>
              <a:t>Acquisition of artifacts or historic resources; however, funds may be used to purchase conservation related supplies and equipment</a:t>
            </a:r>
          </a:p>
          <a:p>
            <a:pPr>
              <a:lnSpc>
                <a:spcPct val="120000"/>
              </a:lnSpc>
            </a:pPr>
            <a:r>
              <a:rPr lang="en-US" sz="2900" dirty="0"/>
              <a:t>Commercial enterprises</a:t>
            </a:r>
          </a:p>
          <a:p>
            <a:pPr>
              <a:lnSpc>
                <a:spcPct val="120000"/>
              </a:lnSpc>
            </a:pPr>
            <a:r>
              <a:rPr lang="en-US" sz="2900" dirty="0"/>
              <a:t>Direct support to individuals</a:t>
            </a:r>
          </a:p>
          <a:p>
            <a:pPr>
              <a:lnSpc>
                <a:spcPct val="120000"/>
              </a:lnSpc>
            </a:pPr>
            <a:r>
              <a:rPr lang="en-US" sz="2900" dirty="0"/>
              <a:t>Projects for which funding has been or will be received from the City of Tacoma for the same services via other processes or contracts</a:t>
            </a:r>
          </a:p>
          <a:p>
            <a:pPr>
              <a:lnSpc>
                <a:spcPct val="120000"/>
              </a:lnSpc>
            </a:pPr>
            <a:r>
              <a:rPr lang="en-US" sz="2900" dirty="0"/>
              <a:t>Lodging and travel costs </a:t>
            </a:r>
          </a:p>
          <a:p>
            <a:endParaRPr lang="en-US" dirty="0"/>
          </a:p>
        </p:txBody>
      </p:sp>
      <p:sp>
        <p:nvSpPr>
          <p:cNvPr id="4" name="Content Placeholder 3">
            <a:extLst>
              <a:ext uri="{FF2B5EF4-FFF2-40B4-BE49-F238E27FC236}">
                <a16:creationId xmlns:a16="http://schemas.microsoft.com/office/drawing/2014/main" id="{511C503C-C354-4DDB-A0B2-39C9C0230EAE}"/>
              </a:ext>
            </a:extLst>
          </p:cNvPr>
          <p:cNvSpPr>
            <a:spLocks noGrp="1"/>
          </p:cNvSpPr>
          <p:nvPr>
            <p:ph sz="half" idx="2"/>
          </p:nvPr>
        </p:nvSpPr>
        <p:spPr>
          <a:xfrm>
            <a:off x="6267612" y="2057399"/>
            <a:ext cx="4754880" cy="4381499"/>
          </a:xfrm>
        </p:spPr>
        <p:txBody>
          <a:bodyPr>
            <a:normAutofit fontScale="55000" lnSpcReduction="20000"/>
          </a:bodyPr>
          <a:lstStyle/>
          <a:p>
            <a:pPr>
              <a:lnSpc>
                <a:spcPct val="120000"/>
              </a:lnSpc>
            </a:pPr>
            <a:r>
              <a:rPr lang="en-US" sz="2900" dirty="0"/>
              <a:t>Receptions or fundraisers, including purchase of alcohol</a:t>
            </a:r>
          </a:p>
          <a:p>
            <a:pPr>
              <a:lnSpc>
                <a:spcPct val="120000"/>
              </a:lnSpc>
            </a:pPr>
            <a:r>
              <a:rPr lang="en-US" sz="2900" dirty="0"/>
              <a:t>Organizations that do not have primary offices/venues within Tacoma</a:t>
            </a:r>
          </a:p>
          <a:p>
            <a:pPr>
              <a:lnSpc>
                <a:spcPct val="120000"/>
              </a:lnSpc>
            </a:pPr>
            <a:r>
              <a:rPr lang="en-US" sz="2900" dirty="0"/>
              <a:t>Events or activities that occur outside of Tacoma city limits, except where the theme or primary content is directly related to Tacoma history</a:t>
            </a:r>
          </a:p>
          <a:p>
            <a:pPr>
              <a:lnSpc>
                <a:spcPct val="120000"/>
              </a:lnSpc>
            </a:pPr>
            <a:r>
              <a:rPr lang="en-US" sz="2900" dirty="0"/>
              <a:t>Debt service, scholarships or endowment building</a:t>
            </a:r>
          </a:p>
          <a:p>
            <a:pPr>
              <a:lnSpc>
                <a:spcPct val="120000"/>
              </a:lnSpc>
            </a:pPr>
            <a:r>
              <a:rPr lang="en-US" sz="2900" dirty="0"/>
              <a:t>Political or religious activities</a:t>
            </a:r>
          </a:p>
          <a:p>
            <a:pPr>
              <a:lnSpc>
                <a:spcPct val="120000"/>
              </a:lnSpc>
            </a:pPr>
            <a:r>
              <a:rPr lang="en-US" sz="2900" dirty="0"/>
              <a:t>Heritage project funds cannot be used to pay administrative staff who are current members of the Tacoma Landmarks Preservation Commission or City of Tacoma employees</a:t>
            </a:r>
          </a:p>
          <a:p>
            <a:endParaRPr lang="en-US" dirty="0"/>
          </a:p>
        </p:txBody>
      </p:sp>
    </p:spTree>
    <p:extLst>
      <p:ext uri="{BB962C8B-B14F-4D97-AF65-F5344CB8AC3E}">
        <p14:creationId xmlns:p14="http://schemas.microsoft.com/office/powerpoint/2010/main" val="27981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A9BC-ABDF-4C88-8AF3-535AC768034F}"/>
              </a:ext>
            </a:extLst>
          </p:cNvPr>
          <p:cNvSpPr>
            <a:spLocks noGrp="1"/>
          </p:cNvSpPr>
          <p:nvPr>
            <p:ph type="title"/>
          </p:nvPr>
        </p:nvSpPr>
        <p:spPr/>
        <p:txBody>
          <a:bodyPr/>
          <a:lstStyle/>
          <a:p>
            <a:r>
              <a:rPr lang="en-US" dirty="0"/>
              <a:t>Funding Details</a:t>
            </a:r>
          </a:p>
        </p:txBody>
      </p:sp>
      <p:sp>
        <p:nvSpPr>
          <p:cNvPr id="3" name="Content Placeholder 2">
            <a:extLst>
              <a:ext uri="{FF2B5EF4-FFF2-40B4-BE49-F238E27FC236}">
                <a16:creationId xmlns:a16="http://schemas.microsoft.com/office/drawing/2014/main" id="{0ECE4DB2-141D-45CA-BEF6-C45B248F51B5}"/>
              </a:ext>
            </a:extLst>
          </p:cNvPr>
          <p:cNvSpPr>
            <a:spLocks noGrp="1"/>
          </p:cNvSpPr>
          <p:nvPr>
            <p:ph idx="1"/>
          </p:nvPr>
        </p:nvSpPr>
        <p:spPr/>
        <p:txBody>
          <a:bodyPr>
            <a:normAutofit fontScale="70000" lnSpcReduction="20000"/>
          </a:bodyPr>
          <a:lstStyle/>
          <a:p>
            <a:pPr>
              <a:lnSpc>
                <a:spcPct val="120000"/>
              </a:lnSpc>
            </a:pPr>
            <a:r>
              <a:rPr lang="en-US" sz="3200" dirty="0"/>
              <a:t>Applicants can apply for $1000-10,000; actual amounts will be based on availability of funds</a:t>
            </a:r>
          </a:p>
          <a:p>
            <a:pPr>
              <a:lnSpc>
                <a:spcPct val="120000"/>
              </a:lnSpc>
            </a:pPr>
            <a:r>
              <a:rPr lang="en-US" sz="3200" dirty="0"/>
              <a:t>Applicants must employ a variety of revenue sources to fund their project</a:t>
            </a:r>
          </a:p>
          <a:p>
            <a:pPr>
              <a:lnSpc>
                <a:spcPct val="120000"/>
              </a:lnSpc>
            </a:pPr>
            <a:r>
              <a:rPr lang="en-US" sz="3200" dirty="0"/>
              <a:t>Applicant must match Heritage Projects funding at least 1:1 with other sources of cash or </a:t>
            </a:r>
            <a:r>
              <a:rPr lang="en-US" sz="3200" u="sng" dirty="0"/>
              <a:t>in-kind</a:t>
            </a:r>
            <a:r>
              <a:rPr lang="en-US" sz="3200" dirty="0"/>
              <a:t> support. Taxing authorities, schools, and school-based auxiliary organizations must match Heritage Projects funding at least 1:1 with other sources of cash</a:t>
            </a:r>
          </a:p>
          <a:p>
            <a:pPr>
              <a:lnSpc>
                <a:spcPct val="120000"/>
              </a:lnSpc>
            </a:pPr>
            <a:r>
              <a:rPr lang="en-US" sz="3200" dirty="0"/>
              <a:t>Grant funds are distributed as reimbursement following the execution of a contract with the City and completion of the project scope of work</a:t>
            </a:r>
          </a:p>
          <a:p>
            <a:endParaRPr lang="en-US" dirty="0"/>
          </a:p>
        </p:txBody>
      </p:sp>
    </p:spTree>
    <p:extLst>
      <p:ext uri="{BB962C8B-B14F-4D97-AF65-F5344CB8AC3E}">
        <p14:creationId xmlns:p14="http://schemas.microsoft.com/office/powerpoint/2010/main" val="20336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AE92-F677-4472-8DE5-611B6985BB6A}"/>
              </a:ext>
            </a:extLst>
          </p:cNvPr>
          <p:cNvSpPr>
            <a:spLocks noGrp="1"/>
          </p:cNvSpPr>
          <p:nvPr>
            <p:ph type="title"/>
          </p:nvPr>
        </p:nvSpPr>
        <p:spPr/>
        <p:txBody>
          <a:bodyPr/>
          <a:lstStyle/>
          <a:p>
            <a:r>
              <a:rPr lang="en-US" dirty="0"/>
              <a:t>General Requirements</a:t>
            </a:r>
          </a:p>
        </p:txBody>
      </p:sp>
      <p:sp>
        <p:nvSpPr>
          <p:cNvPr id="3" name="Content Placeholder 2">
            <a:extLst>
              <a:ext uri="{FF2B5EF4-FFF2-40B4-BE49-F238E27FC236}">
                <a16:creationId xmlns:a16="http://schemas.microsoft.com/office/drawing/2014/main" id="{FAC34D87-467E-4AD6-B2B2-F8D11A7EA3A9}"/>
              </a:ext>
            </a:extLst>
          </p:cNvPr>
          <p:cNvSpPr>
            <a:spLocks noGrp="1"/>
          </p:cNvSpPr>
          <p:nvPr>
            <p:ph sz="half" idx="1"/>
          </p:nvPr>
        </p:nvSpPr>
        <p:spPr>
          <a:xfrm>
            <a:off x="1076324" y="1876424"/>
            <a:ext cx="9875519" cy="4023360"/>
          </a:xfrm>
        </p:spPr>
        <p:txBody>
          <a:bodyPr>
            <a:normAutofit fontScale="25000" lnSpcReduction="20000"/>
          </a:bodyPr>
          <a:lstStyle/>
          <a:p>
            <a:pPr>
              <a:lnSpc>
                <a:spcPct val="120000"/>
              </a:lnSpc>
              <a:spcBef>
                <a:spcPts val="280"/>
              </a:spcBef>
            </a:pPr>
            <a:r>
              <a:rPr lang="en-US" sz="7200" b="1" i="0" dirty="0">
                <a:effectLst/>
                <a:ea typeface="Times New Roman" panose="02020603050405020304" pitchFamily="18" charset="0"/>
                <a:cs typeface="Times New Roman" panose="02020603050405020304" pitchFamily="18" charset="0"/>
              </a:rPr>
              <a:t>Location</a:t>
            </a:r>
            <a:r>
              <a:rPr lang="en-US" sz="7200" b="1" i="1" dirty="0">
                <a:ea typeface="Times New Roman" panose="02020603050405020304" pitchFamily="18" charset="0"/>
                <a:cs typeface="Times New Roman" panose="02020603050405020304" pitchFamily="18" charset="0"/>
              </a:rPr>
              <a:t>: </a:t>
            </a:r>
            <a:r>
              <a:rPr lang="en-US" sz="7200" b="0" i="0" dirty="0">
                <a:effectLst/>
                <a:ea typeface="Times New Roman" panose="02020603050405020304" pitchFamily="18" charset="0"/>
                <a:cs typeface="Times New Roman" panose="02020603050405020304" pitchFamily="18" charset="0"/>
              </a:rPr>
              <a:t>All funded projects must occur inside Tacoma city limits, except where the theme or primary content is directly related to Tacoma history and the location has been selected for its relevance to Tacoma history</a:t>
            </a:r>
          </a:p>
          <a:p>
            <a:pPr>
              <a:lnSpc>
                <a:spcPct val="120000"/>
              </a:lnSpc>
              <a:spcBef>
                <a:spcPts val="280"/>
              </a:spcBef>
            </a:pPr>
            <a:endParaRPr lang="en-US" sz="7200" b="1" i="1" dirty="0">
              <a:effectLst/>
              <a:ea typeface="Times New Roman" panose="02020603050405020304" pitchFamily="18" charset="0"/>
              <a:cs typeface="Times New Roman" panose="02020603050405020304" pitchFamily="18" charset="0"/>
            </a:endParaRPr>
          </a:p>
          <a:p>
            <a:pPr>
              <a:lnSpc>
                <a:spcPct val="120000"/>
              </a:lnSpc>
              <a:spcBef>
                <a:spcPts val="280"/>
              </a:spcBef>
            </a:pPr>
            <a:r>
              <a:rPr lang="en-US" sz="7200" b="1" i="0" dirty="0">
                <a:effectLst/>
                <a:ea typeface="Times New Roman" panose="02020603050405020304" pitchFamily="18" charset="0"/>
                <a:cs typeface="Times New Roman" panose="02020603050405020304" pitchFamily="18" charset="0"/>
              </a:rPr>
              <a:t>Access</a:t>
            </a:r>
            <a:r>
              <a:rPr lang="en-US" sz="7200" b="1" i="1" dirty="0">
                <a:ea typeface="Times New Roman" panose="02020603050405020304" pitchFamily="18" charset="0"/>
                <a:cs typeface="Times New Roman" panose="02020603050405020304" pitchFamily="18" charset="0"/>
              </a:rPr>
              <a:t>: </a:t>
            </a:r>
            <a:r>
              <a:rPr lang="en-US" sz="7200" b="0" i="0" dirty="0">
                <a:effectLst/>
                <a:ea typeface="Times New Roman" panose="02020603050405020304" pitchFamily="18" charset="0"/>
                <a:cs typeface="Times New Roman" panose="02020603050405020304" pitchFamily="18" charset="0"/>
              </a:rPr>
              <a:t>Funded programs must be open to the public and fully accessible to all audiences, including individuals with disabilities</a:t>
            </a:r>
          </a:p>
          <a:p>
            <a:pPr>
              <a:lnSpc>
                <a:spcPct val="120000"/>
              </a:lnSpc>
              <a:spcBef>
                <a:spcPts val="280"/>
              </a:spcBef>
            </a:pPr>
            <a:endParaRPr lang="en-US" sz="7200" b="0" i="0" dirty="0">
              <a:effectLst/>
              <a:ea typeface="Times New Roman" panose="02020603050405020304" pitchFamily="18" charset="0"/>
              <a:cs typeface="Times New Roman" panose="02020603050405020304" pitchFamily="18" charset="0"/>
            </a:endParaRPr>
          </a:p>
          <a:p>
            <a:pPr>
              <a:lnSpc>
                <a:spcPct val="120000"/>
              </a:lnSpc>
              <a:spcBef>
                <a:spcPts val="280"/>
              </a:spcBef>
            </a:pPr>
            <a:r>
              <a:rPr lang="en-US" sz="7200" b="1" i="0" dirty="0">
                <a:effectLst/>
                <a:ea typeface="Times New Roman" panose="02020603050405020304" pitchFamily="18" charset="0"/>
                <a:cs typeface="Times New Roman" panose="02020603050405020304" pitchFamily="18" charset="0"/>
              </a:rPr>
              <a:t>Audit: </a:t>
            </a:r>
            <a:r>
              <a:rPr lang="en-US" sz="7200" b="0" i="0" dirty="0">
                <a:effectLst/>
                <a:ea typeface="Times New Roman" panose="02020603050405020304" pitchFamily="18" charset="0"/>
                <a:cs typeface="Times New Roman" panose="02020603050405020304" pitchFamily="18" charset="0"/>
              </a:rPr>
              <a:t>The contractor shall manage all of its operations in accordance with a policy of keeping books and records open to the City. The City shall be and they are hereby authorized, at such times as they may deem necessary and proper, to perform periodic audits of and monitor the contractor’s activities to ensure the contractor’s compliance with the requirements of the funding contract</a:t>
            </a:r>
          </a:p>
          <a:p>
            <a:pPr>
              <a:lnSpc>
                <a:spcPct val="120000"/>
              </a:lnSpc>
              <a:spcBef>
                <a:spcPts val="280"/>
              </a:spcBef>
            </a:pPr>
            <a:endParaRPr lang="en-US" sz="7200" b="1" i="1" dirty="0">
              <a:effectLst/>
              <a:ea typeface="Times New Roman" panose="02020603050405020304" pitchFamily="18" charset="0"/>
              <a:cs typeface="Times New Roman" panose="02020603050405020304" pitchFamily="18" charset="0"/>
            </a:endParaRPr>
          </a:p>
          <a:p>
            <a:pPr>
              <a:lnSpc>
                <a:spcPct val="120000"/>
              </a:lnSpc>
              <a:spcBef>
                <a:spcPts val="280"/>
              </a:spcBef>
            </a:pPr>
            <a:r>
              <a:rPr lang="en-US" sz="7200" b="1" i="0" dirty="0">
                <a:effectLst/>
                <a:ea typeface="Times New Roman" panose="02020603050405020304" pitchFamily="18" charset="0"/>
                <a:cs typeface="Times New Roman" panose="02020603050405020304" pitchFamily="18" charset="0"/>
              </a:rPr>
              <a:t>Compliance with Applicable Laws and Regulations</a:t>
            </a:r>
            <a:r>
              <a:rPr lang="en-US" sz="7200" b="1" i="1" dirty="0">
                <a:ea typeface="Times New Roman" panose="02020603050405020304" pitchFamily="18" charset="0"/>
                <a:cs typeface="Times New Roman" panose="02020603050405020304" pitchFamily="18" charset="0"/>
              </a:rPr>
              <a:t>: </a:t>
            </a:r>
            <a:r>
              <a:rPr lang="en-US" sz="7200" b="0" i="0" dirty="0">
                <a:effectLst/>
                <a:ea typeface="Times New Roman" panose="02020603050405020304" pitchFamily="18" charset="0"/>
                <a:cs typeface="Times New Roman" panose="02020603050405020304" pitchFamily="18" charset="0"/>
              </a:rPr>
              <a:t>Programs must comply with the laws and requirements of the Federal Government, the State of Washington and the City of Tacoma</a:t>
            </a:r>
            <a:endParaRPr lang="en-US" sz="7200" b="1" i="1"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798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2788-2518-4560-90C3-85C01BAC19BF}"/>
              </a:ext>
            </a:extLst>
          </p:cNvPr>
          <p:cNvSpPr>
            <a:spLocks noGrp="1"/>
          </p:cNvSpPr>
          <p:nvPr>
            <p:ph type="title"/>
          </p:nvPr>
        </p:nvSpPr>
        <p:spPr/>
        <p:txBody>
          <a:bodyPr/>
          <a:lstStyle/>
          <a:p>
            <a:r>
              <a:rPr lang="en-US" dirty="0"/>
              <a:t>General Requirements (cont.)</a:t>
            </a:r>
          </a:p>
        </p:txBody>
      </p:sp>
      <p:sp>
        <p:nvSpPr>
          <p:cNvPr id="3" name="Content Placeholder 2">
            <a:extLst>
              <a:ext uri="{FF2B5EF4-FFF2-40B4-BE49-F238E27FC236}">
                <a16:creationId xmlns:a16="http://schemas.microsoft.com/office/drawing/2014/main" id="{2EBBCE01-55D5-4D94-AF7F-F1A38FC5A2D4}"/>
              </a:ext>
            </a:extLst>
          </p:cNvPr>
          <p:cNvSpPr>
            <a:spLocks noGrp="1"/>
          </p:cNvSpPr>
          <p:nvPr>
            <p:ph sz="half" idx="1"/>
          </p:nvPr>
        </p:nvSpPr>
        <p:spPr>
          <a:xfrm>
            <a:off x="771525" y="1746885"/>
            <a:ext cx="10648950" cy="4349115"/>
          </a:xfrm>
        </p:spPr>
        <p:txBody>
          <a:bodyPr>
            <a:noAutofit/>
          </a:bodyPr>
          <a:lstStyle/>
          <a:p>
            <a:pPr>
              <a:lnSpc>
                <a:spcPct val="100000"/>
              </a:lnSpc>
              <a:spcBef>
                <a:spcPts val="280"/>
              </a:spcBef>
            </a:pPr>
            <a:r>
              <a:rPr lang="en-US" sz="1700" b="1" i="0" dirty="0">
                <a:effectLst/>
                <a:ea typeface="Times New Roman" panose="02020603050405020304" pitchFamily="18" charset="0"/>
                <a:cs typeface="Times New Roman" panose="02020603050405020304" pitchFamily="18" charset="0"/>
              </a:rPr>
              <a:t>Non-Discrimination: </a:t>
            </a:r>
            <a:r>
              <a:rPr lang="en-US" sz="1700" b="0" i="0" dirty="0">
                <a:effectLst/>
                <a:ea typeface="Times New Roman" panose="02020603050405020304" pitchFamily="18" charset="0"/>
                <a:cs typeface="Times New Roman" panose="02020603050405020304" pitchFamily="18" charset="0"/>
              </a:rPr>
              <a:t>The contractor agrees to take all steps necessary to comply with all federal, state, and City laws and policies regarding nondiscrimination and equal employment opportunities. The contractor shall not discriminate in any employment action because of race, religion, color, national origin or ancestry, sex, gender identity, sexual orientation, age, marital status, familial status, or the presence of any sensory, mental or physical handicap</a:t>
            </a:r>
          </a:p>
          <a:p>
            <a:pPr>
              <a:lnSpc>
                <a:spcPct val="100000"/>
              </a:lnSpc>
              <a:spcBef>
                <a:spcPts val="280"/>
              </a:spcBef>
            </a:pPr>
            <a:endParaRPr lang="en-US" sz="1700" b="1" i="1" dirty="0">
              <a:effectLst/>
              <a:ea typeface="Times New Roman" panose="02020603050405020304" pitchFamily="18" charset="0"/>
              <a:cs typeface="Times New Roman" panose="02020603050405020304" pitchFamily="18" charset="0"/>
            </a:endParaRPr>
          </a:p>
          <a:p>
            <a:pPr>
              <a:lnSpc>
                <a:spcPct val="100000"/>
              </a:lnSpc>
              <a:spcBef>
                <a:spcPts val="280"/>
              </a:spcBef>
            </a:pPr>
            <a:r>
              <a:rPr lang="en-US" sz="1700" b="1" i="0" dirty="0">
                <a:effectLst/>
                <a:ea typeface="Times New Roman" panose="02020603050405020304" pitchFamily="18" charset="0"/>
                <a:cs typeface="Times New Roman" panose="02020603050405020304" pitchFamily="18" charset="0"/>
              </a:rPr>
              <a:t>Public Benefit</a:t>
            </a:r>
            <a:r>
              <a:rPr lang="en-US" sz="1700" b="1" i="1" dirty="0">
                <a:ea typeface="Times New Roman" panose="02020603050405020304" pitchFamily="18" charset="0"/>
                <a:cs typeface="Times New Roman" panose="02020603050405020304" pitchFamily="18" charset="0"/>
              </a:rPr>
              <a:t>: </a:t>
            </a:r>
            <a:r>
              <a:rPr lang="en-US" sz="1700" b="0" i="0" dirty="0">
                <a:effectLst/>
                <a:ea typeface="Times New Roman" panose="02020603050405020304" pitchFamily="18" charset="0"/>
                <a:cs typeface="Times New Roman" panose="02020603050405020304" pitchFamily="18" charset="0"/>
              </a:rPr>
              <a:t>The City of Tacoma cannot use public funds in any way that may be construed as a gift to an individual or organization. Each contract will specify a specific “deliverable</a:t>
            </a:r>
            <a:r>
              <a:rPr lang="en-US" sz="1700" dirty="0">
                <a:ea typeface="Times New Roman" panose="02020603050405020304" pitchFamily="18" charset="0"/>
                <a:cs typeface="Times New Roman" panose="02020603050405020304" pitchFamily="18" charset="0"/>
              </a:rPr>
              <a:t>”</a:t>
            </a:r>
            <a:r>
              <a:rPr lang="en-US" sz="1700" b="0" i="0" dirty="0">
                <a:effectLst/>
                <a:ea typeface="Times New Roman" panose="02020603050405020304" pitchFamily="18" charset="0"/>
                <a:cs typeface="Times New Roman" panose="02020603050405020304" pitchFamily="18" charset="0"/>
              </a:rPr>
              <a:t> that will be provided to the residents of Tacoma</a:t>
            </a:r>
          </a:p>
          <a:p>
            <a:pPr>
              <a:lnSpc>
                <a:spcPct val="100000"/>
              </a:lnSpc>
              <a:spcBef>
                <a:spcPts val="280"/>
              </a:spcBef>
            </a:pPr>
            <a:endParaRPr lang="en-US" sz="1700" b="1" i="1" dirty="0">
              <a:effectLst/>
              <a:ea typeface="Times New Roman" panose="02020603050405020304" pitchFamily="18" charset="0"/>
              <a:cs typeface="Times New Roman" panose="02020603050405020304" pitchFamily="18" charset="0"/>
            </a:endParaRPr>
          </a:p>
          <a:p>
            <a:pPr>
              <a:lnSpc>
                <a:spcPct val="100000"/>
              </a:lnSpc>
              <a:spcBef>
                <a:spcPts val="280"/>
              </a:spcBef>
            </a:pPr>
            <a:r>
              <a:rPr lang="en-US" sz="1700" b="1" dirty="0">
                <a:effectLst/>
                <a:ea typeface="Calibri" panose="020F0502020204030204" pitchFamily="34" charset="0"/>
                <a:cs typeface="Calibri" panose="020F0502020204030204" pitchFamily="34" charset="0"/>
              </a:rPr>
              <a:t>Acknowledgment: </a:t>
            </a:r>
            <a:r>
              <a:rPr lang="en-US" sz="1700" dirty="0">
                <a:effectLst/>
                <a:ea typeface="Calibri" panose="020F0502020204030204" pitchFamily="34" charset="0"/>
                <a:cs typeface="Calibri" panose="020F0502020204030204" pitchFamily="34" charset="0"/>
              </a:rPr>
              <a:t>Heritage Projects Grant recipients </a:t>
            </a:r>
            <a:r>
              <a:rPr lang="en-US" sz="1700" u="sng" dirty="0">
                <a:effectLst/>
                <a:ea typeface="Calibri" panose="020F0502020204030204" pitchFamily="34" charset="0"/>
                <a:cs typeface="Calibri" panose="020F0502020204030204" pitchFamily="34" charset="0"/>
              </a:rPr>
              <a:t>must acknowledge the City’s funding </a:t>
            </a:r>
            <a:r>
              <a:rPr lang="en-US" sz="1700" dirty="0">
                <a:effectLst/>
                <a:ea typeface="Calibri" panose="020F0502020204030204" pitchFamily="34" charset="0"/>
                <a:cs typeface="Calibri" panose="020F0502020204030204" pitchFamily="34" charset="0"/>
              </a:rPr>
              <a:t>in all appropriate publications, promotions, and social media. City of Tacoma Landmarks Preservation Commission logo placement shall also be used when appropriate. </a:t>
            </a:r>
            <a:endParaRPr lang="en-US" sz="1700" u="sng"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D5556B-4465-47A4-87B0-0607878598D4}"/>
              </a:ext>
            </a:extLst>
          </p:cNvPr>
          <p:cNvSpPr/>
          <p:nvPr/>
        </p:nvSpPr>
        <p:spPr>
          <a:xfrm>
            <a:off x="871780" y="4335651"/>
            <a:ext cx="10550471" cy="1243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942C-3AFE-4ECA-9472-E246694CE313}"/>
              </a:ext>
            </a:extLst>
          </p:cNvPr>
          <p:cNvSpPr>
            <a:spLocks noGrp="1"/>
          </p:cNvSpPr>
          <p:nvPr>
            <p:ph type="title"/>
          </p:nvPr>
        </p:nvSpPr>
        <p:spPr/>
        <p:txBody>
          <a:bodyPr/>
          <a:lstStyle/>
          <a:p>
            <a:r>
              <a:rPr lang="en-US" dirty="0"/>
              <a:t>Evaluation Criteria</a:t>
            </a:r>
          </a:p>
        </p:txBody>
      </p:sp>
      <p:sp>
        <p:nvSpPr>
          <p:cNvPr id="3" name="Content Placeholder 2">
            <a:extLst>
              <a:ext uri="{FF2B5EF4-FFF2-40B4-BE49-F238E27FC236}">
                <a16:creationId xmlns:a16="http://schemas.microsoft.com/office/drawing/2014/main" id="{19E6F948-05A2-430F-B9EA-F3358981F241}"/>
              </a:ext>
            </a:extLst>
          </p:cNvPr>
          <p:cNvSpPr>
            <a:spLocks noGrp="1"/>
          </p:cNvSpPr>
          <p:nvPr>
            <p:ph idx="1"/>
          </p:nvPr>
        </p:nvSpPr>
        <p:spPr/>
        <p:txBody>
          <a:bodyPr/>
          <a:lstStyle/>
          <a:p>
            <a:r>
              <a:rPr lang="en-US" dirty="0">
                <a:effectLst/>
                <a:ea typeface="Calibri" panose="020F0502020204030204" pitchFamily="34" charset="0"/>
              </a:rPr>
              <a:t>Historic importance or significance of the subject matter (10 pts)</a:t>
            </a:r>
          </a:p>
          <a:p>
            <a:r>
              <a:rPr lang="en-US" dirty="0">
                <a:effectLst/>
                <a:ea typeface="Calibri" panose="020F0502020204030204" pitchFamily="34" charset="0"/>
                <a:cs typeface="Calibri" panose="020F0502020204030204" pitchFamily="34" charset="0"/>
              </a:rPr>
              <a:t>Level of community impact (10 pts)</a:t>
            </a:r>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rPr>
              <a:t>General quality of the proposal (5 pts)</a:t>
            </a:r>
            <a:endParaRPr lang="en-US" dirty="0">
              <a:ea typeface="Calibri" panose="020F0502020204030204" pitchFamily="34" charset="0"/>
            </a:endParaRPr>
          </a:p>
          <a:p>
            <a:r>
              <a:rPr lang="en-US" dirty="0">
                <a:effectLst/>
                <a:ea typeface="Calibri" panose="020F0502020204030204" pitchFamily="34" charset="0"/>
              </a:rPr>
              <a:t>Organizational commitment to history and heritage (5 pts)</a:t>
            </a:r>
          </a:p>
          <a:p>
            <a:r>
              <a:rPr lang="en-US" dirty="0">
                <a:effectLst/>
                <a:ea typeface="Calibri" panose="020F0502020204030204" pitchFamily="34" charset="0"/>
                <a:cs typeface="Calibri" panose="020F0502020204030204" pitchFamily="34" charset="0"/>
              </a:rPr>
              <a:t>Demonstrated ability to execute and complete the project (5 pts)</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00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86B-B788-4343-BDEF-FFE0E7959B0B}"/>
              </a:ext>
            </a:extLst>
          </p:cNvPr>
          <p:cNvSpPr>
            <a:spLocks noGrp="1"/>
          </p:cNvSpPr>
          <p:nvPr>
            <p:ph type="title"/>
          </p:nvPr>
        </p:nvSpPr>
        <p:spPr/>
        <p:txBody>
          <a:bodyPr/>
          <a:lstStyle/>
          <a:p>
            <a:r>
              <a:rPr lang="en-US" dirty="0"/>
              <a:t>Timeline &amp; Application Process</a:t>
            </a:r>
          </a:p>
        </p:txBody>
      </p:sp>
      <p:sp>
        <p:nvSpPr>
          <p:cNvPr id="3" name="Content Placeholder 2">
            <a:extLst>
              <a:ext uri="{FF2B5EF4-FFF2-40B4-BE49-F238E27FC236}">
                <a16:creationId xmlns:a16="http://schemas.microsoft.com/office/drawing/2014/main" id="{961844C1-AAFA-46B3-BA25-8FC6D67738A2}"/>
              </a:ext>
            </a:extLst>
          </p:cNvPr>
          <p:cNvSpPr>
            <a:spLocks noGrp="1"/>
          </p:cNvSpPr>
          <p:nvPr>
            <p:ph idx="1"/>
          </p:nvPr>
        </p:nvSpPr>
        <p:spPr/>
        <p:txBody>
          <a:bodyPr>
            <a:normAutofit/>
          </a:bodyPr>
          <a:lstStyle/>
          <a:p>
            <a:r>
              <a:rPr lang="en-US" dirty="0"/>
              <a:t>April 28 – Applications due</a:t>
            </a:r>
          </a:p>
          <a:p>
            <a:r>
              <a:rPr lang="en-US" dirty="0"/>
              <a:t>May – Staff will review applications</a:t>
            </a:r>
          </a:p>
          <a:p>
            <a:r>
              <a:rPr lang="en-US" dirty="0"/>
              <a:t>May – Review panel will forward their recommendations to the Landmarks Preservation Commission </a:t>
            </a:r>
          </a:p>
          <a:p>
            <a:r>
              <a:rPr lang="en-US" dirty="0"/>
              <a:t>May 31 – Applicants will be notified </a:t>
            </a:r>
          </a:p>
          <a:p>
            <a:r>
              <a:rPr lang="en-US" dirty="0"/>
              <a:t>June – Staff will contact each recipient to negotiate a contract and deliverables</a:t>
            </a:r>
          </a:p>
          <a:p>
            <a:r>
              <a:rPr lang="en-US" dirty="0"/>
              <a:t>May 31, 2024 – Project Reports due</a:t>
            </a:r>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4031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211</TotalTime>
  <Words>888</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Times New Roman</vt:lpstr>
      <vt:lpstr>Basis</vt:lpstr>
      <vt:lpstr>Heritage Project Grant Workshop – 2023-2024</vt:lpstr>
      <vt:lpstr>What is the Heritage Grant Program?</vt:lpstr>
      <vt:lpstr>Eligibility</vt:lpstr>
      <vt:lpstr>Ineligible Projects &amp; Expenses</vt:lpstr>
      <vt:lpstr>Funding Details</vt:lpstr>
      <vt:lpstr>General Requirements</vt:lpstr>
      <vt:lpstr>General Requirements (cont.)</vt:lpstr>
      <vt:lpstr>Evaluation Criteria</vt:lpstr>
      <vt:lpstr>Timeline &amp; Application Process</vt:lpstr>
      <vt:lpstr>Example #1</vt:lpstr>
      <vt:lpstr>Example #2</vt:lpstr>
      <vt:lpstr>Example #3</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Project Grant Workshop</dc:title>
  <dc:creator>Rooney, Paige</dc:creator>
  <cp:lastModifiedBy>Rooney, Paige</cp:lastModifiedBy>
  <cp:revision>24</cp:revision>
  <dcterms:created xsi:type="dcterms:W3CDTF">2023-01-11T21:38:54Z</dcterms:created>
  <dcterms:modified xsi:type="dcterms:W3CDTF">2023-03-09T23:13:04Z</dcterms:modified>
</cp:coreProperties>
</file>